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1"/>
  </p:notesMasterIdLst>
  <p:sldIdLst>
    <p:sldId id="381" r:id="rId6"/>
    <p:sldId id="382" r:id="rId7"/>
    <p:sldId id="384" r:id="rId8"/>
    <p:sldId id="385" r:id="rId9"/>
    <p:sldId id="389" r:id="rId10"/>
    <p:sldId id="388" r:id="rId11"/>
    <p:sldId id="386" r:id="rId12"/>
    <p:sldId id="383" r:id="rId13"/>
    <p:sldId id="387" r:id="rId14"/>
    <p:sldId id="390" r:id="rId15"/>
    <p:sldId id="391" r:id="rId16"/>
    <p:sldId id="392" r:id="rId17"/>
    <p:sldId id="356" r:id="rId18"/>
    <p:sldId id="354" r:id="rId19"/>
    <p:sldId id="3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87" autoAdjust="0"/>
    <p:restoredTop sz="86893" autoAdjust="0"/>
  </p:normalViewPr>
  <p:slideViewPr>
    <p:cSldViewPr>
      <p:cViewPr varScale="1">
        <p:scale>
          <a:sx n="92" d="100"/>
          <a:sy n="92" d="100"/>
        </p:scale>
        <p:origin x="4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4/12/15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two things required:</a:t>
            </a:r>
          </a:p>
          <a:p>
            <a:pPr marL="285750" indent="-285750">
              <a:buAutoNum type="romanLcParenR"/>
            </a:pPr>
            <a:r>
              <a:rPr lang="en-US" baseline="0" dirty="0" smtClean="0"/>
              <a:t>The points of the curve and the point of the tangent line were equal at x = a</a:t>
            </a:r>
          </a:p>
          <a:p>
            <a:pPr marL="285750" indent="-285750">
              <a:buAutoNum type="romanLcParenR"/>
            </a:pPr>
            <a:r>
              <a:rPr lang="en-US" baseline="0" dirty="0" smtClean="0"/>
              <a:t>The curve and the TL had the same slope at x=a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4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Geometric</a:t>
            </a:r>
            <a:r>
              <a:rPr lang="en-US" baseline="0" dirty="0" smtClean="0"/>
              <a:t> series, where a = 1, and r = x</a:t>
            </a:r>
          </a:p>
          <a:p>
            <a:endParaRPr lang="en-US" baseline="0" dirty="0" smtClean="0"/>
          </a:p>
          <a:p>
            <a:r>
              <a:rPr lang="en-US" dirty="0" smtClean="0"/>
              <a:t>Ask for radius of convergence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856708-DE4B-4140-8A0D-B7E5AAB6965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66300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5" Type="http://schemas.openxmlformats.org/officeDocument/2006/relationships/image" Target="../media/image210.png"/><Relationship Id="rId6" Type="http://schemas.openxmlformats.org/officeDocument/2006/relationships/image" Target="../media/image231.png"/><Relationship Id="rId7" Type="http://schemas.openxmlformats.org/officeDocument/2006/relationships/image" Target="../media/image27.png"/><Relationship Id="rId8" Type="http://schemas.openxmlformats.org/officeDocument/2006/relationships/image" Target="../media/image100.png"/><Relationship Id="rId9" Type="http://schemas.openxmlformats.org/officeDocument/2006/relationships/image" Target="../media/image110.png"/><Relationship Id="rId10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26582"/>
              </p:ext>
            </p:extLst>
          </p:nvPr>
        </p:nvGraphicFramePr>
        <p:xfrm>
          <a:off x="1438728" y="1371600"/>
          <a:ext cx="6324600" cy="195834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819072"/>
                <a:gridCol w="1362528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Power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Series/Representation of Functions as Power Series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11.8/11.9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Taylor and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Maclaurin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Series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11.10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32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Applications of Taylor Polynomials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11.11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71600" y="2438401"/>
            <a:ext cx="6457046" cy="533400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Calculate the coefficients for a power series expansion 	</a:t>
            </a:r>
          </a:p>
          <a:p>
            <a:r>
              <a:rPr lang="en-US" sz="2000" dirty="0"/>
              <a:t>Understand that a </a:t>
            </a:r>
            <a:r>
              <a:rPr lang="en-US" sz="2000" dirty="0" err="1"/>
              <a:t>Maclaurin</a:t>
            </a:r>
            <a:r>
              <a:rPr lang="en-US" sz="2000" dirty="0"/>
              <a:t> series is a Taylor series centered at </a:t>
            </a:r>
            <a:r>
              <a:rPr lang="en-US" sz="2000" dirty="0" err="1" smtClean="0"/>
              <a:t>zer</a:t>
            </a:r>
            <a:r>
              <a:rPr lang="en-US" sz="2000" dirty="0"/>
              <a:t>	</a:t>
            </a:r>
            <a:r>
              <a:rPr lang="en-US" sz="2000" dirty="0" smtClean="0"/>
              <a:t>o</a:t>
            </a:r>
            <a:endParaRPr lang="en-US" sz="2000" dirty="0"/>
          </a:p>
          <a:p>
            <a:r>
              <a:rPr lang="en-US" sz="2000" dirty="0"/>
              <a:t>Develop a Taylor series expansion for a given function	</a:t>
            </a:r>
          </a:p>
          <a:p>
            <a:r>
              <a:rPr lang="en-US" sz="2000" dirty="0"/>
              <a:t>Describe the relationship between a </a:t>
            </a:r>
            <a:r>
              <a:rPr lang="en-US" sz="2000" b="1" dirty="0"/>
              <a:t>Taylor Series expansion</a:t>
            </a:r>
            <a:r>
              <a:rPr lang="en-US" sz="2000" dirty="0"/>
              <a:t>, and an </a:t>
            </a:r>
            <a:r>
              <a:rPr lang="en-US" sz="2000" b="1" dirty="0"/>
              <a:t>nth-degree Taylor </a:t>
            </a:r>
            <a:r>
              <a:rPr lang="en-US" sz="2000" b="1" dirty="0" err="1"/>
              <a:t>poynomial</a:t>
            </a:r>
            <a:r>
              <a:rPr lang="en-US" sz="2000" b="1" dirty="0"/>
              <a:t> </a:t>
            </a:r>
            <a:r>
              <a:rPr lang="en-US" sz="2000" dirty="0"/>
              <a:t>of a function	</a:t>
            </a:r>
          </a:p>
        </p:txBody>
      </p:sp>
    </p:spTree>
    <p:extLst>
      <p:ext uri="{BB962C8B-B14F-4D97-AF65-F5344CB8AC3E}">
        <p14:creationId xmlns:p14="http://schemas.microsoft.com/office/powerpoint/2010/main" val="35115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0"/>
            <a:ext cx="6210488" cy="51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199"/>
            <a:ext cx="5449098" cy="50355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715000"/>
            <a:ext cx="1577731" cy="5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45920" y="0"/>
                <a:ext cx="713232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mtClean="0"/>
                  <a:t>Taylor Polynomial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mtClean="0"/>
                  <a:t> Approximating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near 0</a:t>
                </a:r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5920" y="0"/>
                <a:ext cx="7132320" cy="1143000"/>
              </a:xfrm>
              <a:blipFill rotWithShape="1">
                <a:blip r:embed="rId4"/>
                <a:stretch>
                  <a:fillRect t="-17021" r="-299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25400" y="1844155"/>
                <a:ext cx="9121728" cy="77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𝑥</m:t>
                      </m:r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′′(0)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′′′(0)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</a:rPr>
                            <m:t>(0)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4!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latin typeface="Cambria Math"/>
                        </a:rPr>
                        <m:t>+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⋯+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</a:rPr>
                            <m:t>(0)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00" y="1844155"/>
                <a:ext cx="9121728" cy="7702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-105918" y="3429000"/>
                <a:ext cx="9402318" cy="153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900" b="0" i="1" smtClean="0">
                          <a:latin typeface="Cambria Math"/>
                        </a:rPr>
                        <m:t>=</m:t>
                      </m:r>
                      <m:r>
                        <a:rPr lang="en-US" sz="19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19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19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900" b="0" i="1" smtClean="0">
                              <a:latin typeface="Cambria Math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9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9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9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/>
                                </a:rPr>
                                <m:t>′′′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900" b="0" i="1" smtClean="0">
                              <a:latin typeface="Cambria Math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9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9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19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900" b="0" i="1" smtClean="0">
                              <a:latin typeface="Cambria Math"/>
                            </a:rPr>
                            <m:t>4!</m:t>
                          </m:r>
                        </m:den>
                      </m:f>
                      <m:sSup>
                        <m:sSup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9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9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1900" b="0" i="1" smtClean="0">
                          <a:latin typeface="Cambria Math"/>
                        </a:rPr>
                        <m:t>+</m:t>
                      </m:r>
                      <m:r>
                        <a:rPr lang="en-US" sz="19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sz="1900" b="0" i="1" dirty="0" smtClean="0">
                  <a:latin typeface="Cambria Math"/>
                  <a:ea typeface="Cambria Math"/>
                </a:endParaRPr>
              </a:p>
              <a:p>
                <a:endParaRPr lang="en-US" sz="1900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/>
                          <a:ea typeface="Cambria Math"/>
                        </a:rPr>
                        <m:t>⋯ +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9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19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918" y="3429000"/>
                <a:ext cx="9402318" cy="15332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61630" y="1371600"/>
                <a:ext cx="26057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smtClean="0"/>
                  <a:t>Centered at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latin typeface="Cambria Math"/>
                      </a:rPr>
                      <m:t>𝒙</m:t>
                    </m:r>
                    <m:r>
                      <a:rPr lang="en-US" sz="2400" b="1" i="1" u="sng" smtClean="0">
                        <a:latin typeface="Cambria Math"/>
                      </a:rPr>
                      <m:t>=</m:t>
                    </m:r>
                    <m:r>
                      <a:rPr lang="en-US" sz="2400" b="1" i="1" u="sng" smtClean="0">
                        <a:latin typeface="Cambria Math"/>
                      </a:rPr>
                      <m:t>𝟎</m:t>
                    </m:r>
                  </m:oMath>
                </a14:m>
                <a:endParaRPr lang="en-US" sz="2400" b="1" u="sng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30" y="1371600"/>
                <a:ext cx="2605770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350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2312" y="2819400"/>
                <a:ext cx="26057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smtClean="0"/>
                  <a:t>Centered at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latin typeface="Cambria Math"/>
                      </a:rPr>
                      <m:t>𝒙</m:t>
                    </m:r>
                    <m:r>
                      <a:rPr lang="en-US" sz="2400" b="1" i="1" u="sng" smtClean="0">
                        <a:latin typeface="Cambria Math"/>
                      </a:rPr>
                      <m:t>=</m:t>
                    </m:r>
                    <m:r>
                      <a:rPr lang="en-US" sz="2400" b="1" i="1" u="sng" smtClean="0">
                        <a:latin typeface="Cambria Math"/>
                      </a:rPr>
                      <m:t>𝒂</m:t>
                    </m:r>
                  </m:oMath>
                </a14:m>
                <a:endParaRPr lang="en-US" sz="2400" b="1" u="sng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12" y="2819400"/>
                <a:ext cx="260577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747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34394" y="5410200"/>
                <a:ext cx="1775806" cy="931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>
                              <a:latin typeface="Cambria Math"/>
                            </a:rPr>
                            <m:t>𝒏</m:t>
                          </m:r>
                          <m:r>
                            <a:rPr lang="en-US" sz="2000" b="1" i="1">
                              <a:latin typeface="Cambria Math"/>
                            </a:rPr>
                            <m:t>=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sz="2000" b="1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1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394" y="5410200"/>
                <a:ext cx="1775806" cy="93140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66603" y="5410199"/>
                <a:ext cx="2457276" cy="9314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>
                              <a:latin typeface="Cambria Math"/>
                            </a:rPr>
                            <m:t>𝒏</m:t>
                          </m:r>
                          <m:r>
                            <a:rPr lang="en-US" sz="2000" b="1" i="1">
                              <a:latin typeface="Cambria Math"/>
                            </a:rPr>
                            <m:t>=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sz="2000" b="1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1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𝒇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03" y="5410199"/>
                <a:ext cx="2457276" cy="93140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42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  <p:bldP spid="28" grpId="0"/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9524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Tangent Line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7"/>
              <p:cNvSpPr txBox="1">
                <a:spLocks/>
              </p:cNvSpPr>
              <p:nvPr/>
            </p:nvSpPr>
            <p:spPr bwMode="auto">
              <a:xfrm>
                <a:off x="381000" y="1392365"/>
                <a:ext cx="8131175" cy="500843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95250" h="146050"/>
                <a:bevelB h="44450"/>
              </a:sp3d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57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51C77"/>
                  </a:buClr>
                  <a:buSzPct val="80000"/>
                  <a:buFont typeface="Wingdings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8975" indent="-2825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51C77"/>
                  </a:buClr>
                  <a:buSzPct val="80000"/>
                  <a:buFont typeface="Wingdings" pitchFamily="2" charset="2"/>
                  <a:buChar char="n"/>
                  <a:defRPr sz="2200" b="1">
                    <a:solidFill>
                      <a:schemeClr val="tx1"/>
                    </a:solidFill>
                    <a:latin typeface="+mn-lt"/>
                  </a:defRPr>
                </a:lvl2pPr>
                <a:lvl3pPr marL="1027113" indent="-223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151C77"/>
                  </a:buClr>
                  <a:buSzPct val="80000"/>
                  <a:buFont typeface="Wingdings" pitchFamily="2" charset="2"/>
                  <a:buChar char="n"/>
                  <a:defRPr b="1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𝒂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𝒓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, then the Geometric Series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𝟒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𝟓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⋯⋯</m:t>
                      </m:r>
                    </m:oMath>
                  </m:oMathPara>
                </a14:m>
                <a:endParaRPr lang="en-US" b="1" dirty="0" smtClean="0">
                  <a:ea typeface="Cambria Math"/>
                </a:endParaRPr>
              </a:p>
              <a:p>
                <a:r>
                  <a:rPr lang="en-US" dirty="0" smtClean="0"/>
                  <a:t>Since we know that the geometric series 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𝟏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𝒙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𝟑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𝟒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𝟓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⋯⋯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 smtClean="0"/>
                  <a:t> we can use the Power Series in place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endParaRPr lang="en-US" b="1" dirty="0" smtClean="0"/>
              </a:p>
              <a:p>
                <a:pPr lvl="1"/>
                <a:r>
                  <a:rPr lang="en-US" sz="3000" dirty="0" smtClean="0"/>
                  <a:t>Integrate</a:t>
                </a:r>
              </a:p>
              <a:p>
                <a:pPr lvl="1"/>
                <a:r>
                  <a:rPr lang="en-US" sz="3000" dirty="0" smtClean="0"/>
                  <a:t>Differentiate</a:t>
                </a:r>
              </a:p>
              <a:p>
                <a:pPr lvl="1"/>
                <a:r>
                  <a:rPr lang="en-US" sz="3000" dirty="0" smtClean="0"/>
                  <a:t>Algebra</a:t>
                </a:r>
                <a:endParaRPr lang="en-US" sz="2400" dirty="0" smtClean="0"/>
              </a:p>
            </p:txBody>
          </p:sp>
        </mc:Choice>
        <mc:Fallback xmlns="">
          <p:sp>
            <p:nvSpPr>
              <p:cNvPr id="6" name="Content Placeholder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392365"/>
                <a:ext cx="8131175" cy="5008433"/>
              </a:xfrm>
              <a:prstGeom prst="rect">
                <a:avLst/>
              </a:prstGeom>
              <a:blipFill rotWithShape="1">
                <a:blip r:embed="rId3"/>
                <a:stretch>
                  <a:fillRect l="-373" t="-726" b="-8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200"/>
            <a:ext cx="713232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Representing a Function as a Power Series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415939"/>
            <a:ext cx="5858712" cy="183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9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Taylor Series</a:t>
            </a:r>
            <a:endParaRPr lang="en-US" dirty="0"/>
          </a:p>
        </p:txBody>
      </p:sp>
      <p:pic>
        <p:nvPicPr>
          <p:cNvPr id="6" name="Picture 6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5" y="2209800"/>
            <a:ext cx="6297613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1514753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i="1" dirty="0"/>
              <a:t> </a:t>
            </a:r>
            <a:r>
              <a:rPr lang="en-US" altLang="en-US" dirty="0" smtClean="0"/>
              <a:t>Power Series</a:t>
            </a:r>
            <a:r>
              <a:rPr lang="en-US" altLang="en-US" i="1" dirty="0" smtClean="0"/>
              <a:t>: 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= </a:t>
            </a:r>
            <a:r>
              <a:rPr lang="en-US" altLang="en-US" i="1" dirty="0"/>
              <a:t>c</a:t>
            </a:r>
            <a:r>
              <a:rPr lang="en-US" altLang="en-US" baseline="-25000" dirty="0"/>
              <a:t>0</a:t>
            </a:r>
            <a:r>
              <a:rPr lang="en-US" altLang="en-US" dirty="0"/>
              <a:t> + </a:t>
            </a:r>
            <a:r>
              <a:rPr lang="en-US" altLang="en-US" i="1" dirty="0"/>
              <a:t>c</a:t>
            </a:r>
            <a:r>
              <a:rPr lang="en-US" altLang="en-US" baseline="-25000" dirty="0"/>
              <a:t>1</a:t>
            </a:r>
            <a:r>
              <a:rPr lang="en-US" altLang="en-US" dirty="0"/>
              <a:t>(</a:t>
            </a:r>
            <a:r>
              <a:rPr lang="en-US" altLang="en-US" i="1" dirty="0"/>
              <a:t>x </a:t>
            </a:r>
            <a:r>
              <a:rPr lang="en-US" altLang="en-US" dirty="0"/>
              <a:t>– </a:t>
            </a:r>
            <a:r>
              <a:rPr lang="en-US" altLang="en-US" i="1" dirty="0"/>
              <a:t>a</a:t>
            </a:r>
            <a:r>
              <a:rPr lang="en-US" altLang="en-US" dirty="0"/>
              <a:t>) + </a:t>
            </a:r>
            <a:r>
              <a:rPr lang="en-US" altLang="en-US" i="1" dirty="0"/>
              <a:t>c</a:t>
            </a:r>
            <a:r>
              <a:rPr lang="en-US" altLang="en-US" baseline="-25000" dirty="0"/>
              <a:t>2</a:t>
            </a:r>
            <a:r>
              <a:rPr lang="en-US" altLang="en-US" dirty="0"/>
              <a:t>(</a:t>
            </a:r>
            <a:r>
              <a:rPr lang="en-US" altLang="en-US" i="1" dirty="0"/>
              <a:t>x </a:t>
            </a:r>
            <a:r>
              <a:rPr lang="en-US" altLang="en-US" dirty="0"/>
              <a:t>– 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  <a:r>
              <a:rPr lang="en-US" altLang="en-US" baseline="30000" dirty="0"/>
              <a:t>2</a:t>
            </a:r>
            <a:r>
              <a:rPr lang="en-US" altLang="en-US" dirty="0"/>
              <a:t> + </a:t>
            </a:r>
            <a:r>
              <a:rPr lang="en-US" altLang="en-US" i="1" dirty="0"/>
              <a:t>c</a:t>
            </a:r>
            <a:r>
              <a:rPr lang="en-US" altLang="en-US" baseline="-25000" dirty="0"/>
              <a:t>3</a:t>
            </a:r>
            <a:r>
              <a:rPr lang="en-US" altLang="en-US" dirty="0"/>
              <a:t>(</a:t>
            </a:r>
            <a:r>
              <a:rPr lang="en-US" altLang="en-US" i="1" dirty="0"/>
              <a:t>x </a:t>
            </a:r>
            <a:r>
              <a:rPr lang="en-US" altLang="en-US" dirty="0"/>
              <a:t>– 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  <a:r>
              <a:rPr lang="en-US" altLang="en-US" baseline="30000" dirty="0"/>
              <a:t>3</a:t>
            </a:r>
            <a:r>
              <a:rPr lang="en-US" altLang="en-US" dirty="0"/>
              <a:t> + </a:t>
            </a:r>
            <a:r>
              <a:rPr lang="en-US" altLang="en-US" i="1" dirty="0"/>
              <a:t>c</a:t>
            </a:r>
            <a:r>
              <a:rPr lang="en-US" altLang="en-US" baseline="-25000" dirty="0"/>
              <a:t>4</a:t>
            </a:r>
            <a:r>
              <a:rPr lang="en-US" altLang="en-US" dirty="0"/>
              <a:t>(</a:t>
            </a:r>
            <a:r>
              <a:rPr lang="en-US" altLang="en-US" i="1" dirty="0"/>
              <a:t>x </a:t>
            </a:r>
            <a:r>
              <a:rPr lang="en-US" altLang="en-US" dirty="0"/>
              <a:t>– 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  <a:r>
              <a:rPr lang="en-US" altLang="en-US" baseline="30000" dirty="0"/>
              <a:t>4</a:t>
            </a:r>
            <a:r>
              <a:rPr lang="en-US" altLang="en-US" dirty="0"/>
              <a:t>  </a:t>
            </a:r>
            <a:r>
              <a:rPr lang="en-US" altLang="en-US" dirty="0" smtClean="0"/>
              <a:t>+ </a:t>
            </a:r>
            <a:r>
              <a:rPr lang="en-US" altLang="en-US" b="1" baseline="30000" dirty="0"/>
              <a:t>. . . </a:t>
            </a:r>
            <a:r>
              <a:rPr lang="en-US" altLang="en-US" dirty="0"/>
              <a:t>| </a:t>
            </a:r>
            <a:r>
              <a:rPr lang="en-US" altLang="en-US" i="1" dirty="0"/>
              <a:t>x </a:t>
            </a:r>
            <a:r>
              <a:rPr lang="en-US" altLang="en-US" dirty="0"/>
              <a:t>– </a:t>
            </a:r>
            <a:r>
              <a:rPr lang="en-US" altLang="en-US" i="1" dirty="0"/>
              <a:t>a </a:t>
            </a:r>
            <a:r>
              <a:rPr lang="en-US" altLang="en-US" dirty="0"/>
              <a:t>| </a:t>
            </a:r>
            <a:r>
              <a:rPr lang="en-US" altLang="en-US" dirty="0">
                <a:sym typeface="Symbol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b="1" i="1" dirty="0"/>
              <a:t>R</a:t>
            </a:r>
            <a:endParaRPr lang="en-US" dirty="0"/>
          </a:p>
        </p:txBody>
      </p:sp>
      <p:pic>
        <p:nvPicPr>
          <p:cNvPr id="8" name="Picture 5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36" y="4648200"/>
            <a:ext cx="7029450" cy="1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Maclaurin</a:t>
            </a:r>
            <a:r>
              <a:rPr lang="en-US" altLang="en-US" dirty="0" smtClean="0"/>
              <a:t> </a:t>
            </a:r>
            <a:r>
              <a:rPr lang="en-US" altLang="en-US" dirty="0"/>
              <a:t>Series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the special case </a:t>
            </a:r>
            <a:r>
              <a:rPr lang="en-US" altLang="en-US" i="1" dirty="0"/>
              <a:t>a</a:t>
            </a:r>
            <a:r>
              <a:rPr lang="en-US" altLang="en-US" dirty="0"/>
              <a:t> = 0 the Taylor series becomes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case arises frequently enough that it is given the special name </a:t>
            </a:r>
            <a:r>
              <a:rPr lang="en-US" altLang="en-US" b="1" dirty="0" err="1"/>
              <a:t>Maclaurin</a:t>
            </a:r>
            <a:r>
              <a:rPr lang="en-US" altLang="en-US" b="1" dirty="0"/>
              <a:t> series</a:t>
            </a:r>
            <a:r>
              <a:rPr lang="en-US" altLang="en-US" dirty="0"/>
              <a:t>.</a:t>
            </a:r>
          </a:p>
        </p:txBody>
      </p:sp>
      <p:pic>
        <p:nvPicPr>
          <p:cNvPr id="152581" name="Picture 5" descr="Pict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797175"/>
            <a:ext cx="7004050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i="1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2800" dirty="0"/>
              <a:t>Find the </a:t>
            </a:r>
            <a:r>
              <a:rPr lang="en-US" altLang="en-US" sz="2800" dirty="0" err="1"/>
              <a:t>Maclaurin</a:t>
            </a:r>
            <a:r>
              <a:rPr lang="en-US" altLang="en-US" sz="2800" dirty="0"/>
              <a:t> series of the function </a:t>
            </a:r>
            <a:r>
              <a:rPr lang="en-US" altLang="en-US" sz="2800" i="1" dirty="0"/>
              <a:t>f</a:t>
            </a:r>
            <a:r>
              <a:rPr lang="en-US" altLang="en-US" sz="300" i="1" dirty="0"/>
              <a:t> </a:t>
            </a:r>
            <a:r>
              <a:rPr lang="en-US" altLang="en-US" sz="2800" dirty="0"/>
              <a:t>(</a:t>
            </a:r>
            <a:r>
              <a:rPr lang="en-US" altLang="en-US" sz="2800" i="1" dirty="0"/>
              <a:t>x</a:t>
            </a:r>
            <a:r>
              <a:rPr lang="en-US" altLang="en-US" sz="2800" dirty="0"/>
              <a:t>) = </a:t>
            </a:r>
            <a:r>
              <a:rPr lang="en-US" altLang="en-US" sz="2800" i="1" dirty="0"/>
              <a:t>e</a:t>
            </a:r>
            <a:r>
              <a:rPr lang="en-US" altLang="en-US" sz="2800" i="1" baseline="30000" dirty="0"/>
              <a:t>x</a:t>
            </a:r>
            <a:r>
              <a:rPr lang="en-US" altLang="en-US" sz="2800" i="1" dirty="0"/>
              <a:t> </a:t>
            </a:r>
            <a:r>
              <a:rPr lang="en-US" altLang="en-US" sz="2800" dirty="0"/>
              <a:t>and its radius of convergence</a:t>
            </a:r>
            <a:r>
              <a:rPr lang="en-US" altLang="en-US" sz="2800" dirty="0" smtClean="0"/>
              <a:t>.</a:t>
            </a:r>
            <a:endParaRPr lang="en-US" altLang="en-US" sz="2800" dirty="0"/>
          </a:p>
          <a:p>
            <a:r>
              <a:rPr lang="en-US" altLang="en-US" sz="2800" dirty="0">
                <a:solidFill>
                  <a:srgbClr val="00ADEF"/>
                </a:solidFill>
              </a:rPr>
              <a:t>Solution:</a:t>
            </a:r>
          </a:p>
          <a:p>
            <a:r>
              <a:rPr lang="en-US" altLang="en-US" sz="2800" i="1" dirty="0" smtClean="0"/>
              <a:t>f</a:t>
            </a:r>
            <a:r>
              <a:rPr lang="en-US" altLang="en-US" sz="300" i="1" dirty="0" smtClean="0"/>
              <a:t> </a:t>
            </a:r>
            <a:r>
              <a:rPr lang="en-US" altLang="en-US" sz="2800" baseline="30000" dirty="0"/>
              <a:t>(</a:t>
            </a:r>
            <a:r>
              <a:rPr lang="en-US" altLang="en-US" sz="2800" i="1" baseline="30000" dirty="0"/>
              <a:t>n</a:t>
            </a:r>
            <a:r>
              <a:rPr lang="en-US" altLang="en-US" sz="2800" baseline="30000" dirty="0"/>
              <a:t>)</a:t>
            </a:r>
            <a:r>
              <a:rPr lang="en-US" altLang="en-US" sz="2800" dirty="0"/>
              <a:t>(</a:t>
            </a:r>
            <a:r>
              <a:rPr lang="en-US" altLang="en-US" sz="2800" i="1" dirty="0"/>
              <a:t>x</a:t>
            </a:r>
            <a:r>
              <a:rPr lang="en-US" altLang="en-US" sz="2800" dirty="0"/>
              <a:t>) = </a:t>
            </a:r>
            <a:r>
              <a:rPr lang="en-US" altLang="en-US" sz="2800" i="1" dirty="0"/>
              <a:t>e</a:t>
            </a:r>
            <a:r>
              <a:rPr lang="en-US" altLang="en-US" sz="2800" i="1" baseline="30000" dirty="0"/>
              <a:t>x</a:t>
            </a:r>
            <a:r>
              <a:rPr lang="en-US" altLang="en-US" sz="2800" dirty="0"/>
              <a:t>, so </a:t>
            </a:r>
            <a:r>
              <a:rPr lang="en-US" altLang="en-US" sz="2800" i="1" dirty="0"/>
              <a:t>f</a:t>
            </a:r>
            <a:r>
              <a:rPr lang="en-US" altLang="en-US" sz="300" i="1" dirty="0"/>
              <a:t> </a:t>
            </a:r>
            <a:r>
              <a:rPr lang="en-US" altLang="en-US" sz="2800" baseline="30000" dirty="0"/>
              <a:t>(</a:t>
            </a:r>
            <a:r>
              <a:rPr lang="en-US" altLang="en-US" sz="2800" i="1" baseline="30000" dirty="0"/>
              <a:t>n</a:t>
            </a:r>
            <a:r>
              <a:rPr lang="en-US" altLang="en-US" sz="2800" baseline="30000" dirty="0"/>
              <a:t>)</a:t>
            </a:r>
            <a:r>
              <a:rPr lang="en-US" altLang="en-US" sz="2800" dirty="0"/>
              <a:t>(0) = </a:t>
            </a:r>
            <a:r>
              <a:rPr lang="en-US" altLang="en-US" sz="2800" i="1" dirty="0"/>
              <a:t>e</a:t>
            </a:r>
            <a:r>
              <a:rPr lang="en-US" altLang="en-US" sz="2800" baseline="30000" dirty="0"/>
              <a:t>0</a:t>
            </a:r>
            <a:r>
              <a:rPr lang="en-US" altLang="en-US" sz="2800" dirty="0"/>
              <a:t> = 1 for all </a:t>
            </a:r>
            <a:r>
              <a:rPr lang="en-US" altLang="en-US" sz="2800" i="1" dirty="0" smtClean="0"/>
              <a:t>n</a:t>
            </a:r>
          </a:p>
          <a:p>
            <a:endParaRPr lang="en-US" altLang="en-US" sz="2800" i="1" dirty="0"/>
          </a:p>
          <a:p>
            <a:pPr marL="0" indent="0">
              <a:buNone/>
            </a:pPr>
            <a:endParaRPr lang="en-US" altLang="en-US" sz="2800" i="1" dirty="0" smtClean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>
              <a:buNone/>
            </a:pPr>
            <a:endParaRPr lang="en-US" altLang="en-US" sz="2800" i="1" dirty="0" smtClean="0"/>
          </a:p>
          <a:p>
            <a:pPr marL="0" indent="0">
              <a:buNone/>
            </a:pPr>
            <a:endParaRPr lang="en-US" altLang="en-US" sz="2800" i="1" dirty="0"/>
          </a:p>
          <a:p>
            <a:pPr marL="0" indent="0" algn="ctr">
              <a:buNone/>
            </a:pPr>
            <a:r>
              <a:rPr lang="en-US" altLang="en-US" sz="2800" i="1" dirty="0" smtClean="0"/>
              <a:t>R=</a:t>
            </a:r>
            <a:endParaRPr lang="en-US" altLang="en-US" sz="2800" dirty="0"/>
          </a:p>
        </p:txBody>
      </p:sp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400"/>
            <a:ext cx="67183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14862"/>
            <a:ext cx="5878513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4807506" y="5981764"/>
            <a:ext cx="33813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</a:t>
            </a:r>
            <a:r>
              <a:rPr lang="en-US" dirty="0" err="1" smtClean="0"/>
              <a:t>Approx</a:t>
            </a:r>
            <a:endParaRPr lang="en-US" dirty="0"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68" y="1295400"/>
            <a:ext cx="6901132" cy="426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5473700"/>
            <a:ext cx="6400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Higher order approximations are better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Taylor Series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n derivatives of f(x) and determine a pattern for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endParaRPr lang="en-US" dirty="0" smtClean="0"/>
          </a:p>
          <a:p>
            <a:r>
              <a:rPr lang="en-US" dirty="0" smtClean="0"/>
              <a:t>Substitute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 into Taylor (or </a:t>
            </a:r>
            <a:r>
              <a:rPr lang="en-US" dirty="0" err="1" smtClean="0"/>
              <a:t>Maclaurin</a:t>
            </a:r>
            <a:r>
              <a:rPr lang="en-US" dirty="0" smtClean="0"/>
              <a:t>) Series </a:t>
            </a:r>
          </a:p>
          <a:p>
            <a:r>
              <a:rPr lang="en-US" dirty="0" smtClean="0"/>
              <a:t>Simplify</a:t>
            </a:r>
          </a:p>
          <a:p>
            <a:r>
              <a:rPr lang="en-US" dirty="0" smtClean="0"/>
              <a:t>Find radius of convergence</a:t>
            </a:r>
          </a:p>
          <a:p>
            <a:r>
              <a:rPr lang="en-US" dirty="0" smtClean="0"/>
              <a:t>Find interval of convergence</a:t>
            </a:r>
          </a:p>
          <a:p>
            <a:r>
              <a:rPr lang="en-US" dirty="0" smtClean="0"/>
              <a:t>Test end points of interval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5486400"/>
            <a:ext cx="7162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Remember, f(x) not valid outside of interval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37" y="1936404"/>
            <a:ext cx="2671656" cy="956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1" y="3438013"/>
            <a:ext cx="3784605" cy="2487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329" y="3394056"/>
            <a:ext cx="2155371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329" y="4010584"/>
            <a:ext cx="2034656" cy="700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430" y="3993400"/>
            <a:ext cx="2277934" cy="688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4907063"/>
            <a:ext cx="2154028" cy="919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9471" y="595526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|x| &lt; 1, R=1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9104" y="1518660"/>
            <a:ext cx="604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the </a:t>
            </a:r>
            <a:r>
              <a:rPr lang="en-US" sz="2000" dirty="0" err="1" smtClean="0"/>
              <a:t>Maclaurin</a:t>
            </a:r>
            <a:r>
              <a:rPr lang="en-US" sz="2000" dirty="0" smtClean="0"/>
              <a:t> Series for and radius of convergence: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291672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Solution: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Taylor Series</a:t>
            </a:r>
            <a:endParaRPr lang="en-US" dirty="0"/>
          </a:p>
        </p:txBody>
      </p:sp>
      <p:pic>
        <p:nvPicPr>
          <p:cNvPr id="3" name="Picture 11" descr="Pictur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92" y="1295399"/>
            <a:ext cx="7395008" cy="50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2480310" cy="400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104" y="1518660"/>
            <a:ext cx="5619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the Taylor Series for and radius of convergence: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448707" cy="79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3466281"/>
            <a:ext cx="4381500" cy="800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2498574"/>
            <a:ext cx="3814638" cy="5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WNAA5TKYMJS6-322-59</_dlc_DocId>
    <_dlc_DocIdUrl xmlns="e1f6cb1f-7c95-4a72-8369-b6b5464bd620">
      <Url>https://eis.usafa.edu/academics/math/DFMS_Course_Sites/Fall_2014_Courses/Math_152/_layouts/DocIdRedir.aspx?ID=WNAA5TKYMJS6-322-59</Url>
      <Description>WNAA5TKYMJS6-322-59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765A4D-D065-4723-99B6-4B0EDF82F1B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62D97E-C9E4-489E-8A5B-E53CBB543224}">
  <ds:schemaRefs>
    <ds:schemaRef ds:uri="http://schemas.microsoft.com/office/2006/metadata/properties"/>
    <ds:schemaRef ds:uri="http://schemas.microsoft.com/office/infopath/2007/PartnerControls"/>
    <ds:schemaRef ds:uri="e1f6cb1f-7c95-4a72-8369-b6b5464bd620"/>
  </ds:schemaRefs>
</ds:datastoreItem>
</file>

<file path=customXml/itemProps4.xml><?xml version="1.0" encoding="utf-8"?>
<ds:datastoreItem xmlns:ds="http://schemas.openxmlformats.org/officeDocument/2006/customXml" ds:itemID="{A3485E88-7375-4B38-9F48-3B59FDEE96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61271</TotalTime>
  <Words>354</Words>
  <Application>Microsoft Macintosh PowerPoint</Application>
  <PresentationFormat>On-screen Show (4:3)</PresentationFormat>
  <Paragraphs>86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Cambria Math</vt:lpstr>
      <vt:lpstr>Century Schoolbook</vt:lpstr>
      <vt:lpstr>Verdana</vt:lpstr>
      <vt:lpstr>Arial</vt:lpstr>
      <vt:lpstr>Symbol</vt:lpstr>
      <vt:lpstr>Wingdings</vt:lpstr>
      <vt:lpstr>Office Theme</vt:lpstr>
      <vt:lpstr>Math 152</vt:lpstr>
      <vt:lpstr>Taylor Series</vt:lpstr>
      <vt:lpstr>Maclaurin Series</vt:lpstr>
      <vt:lpstr>Example</vt:lpstr>
      <vt:lpstr>Order of Approx</vt:lpstr>
      <vt:lpstr>Taylor Series Process</vt:lpstr>
      <vt:lpstr>Example</vt:lpstr>
      <vt:lpstr>Common Taylor Series</vt:lpstr>
      <vt:lpstr>Desk Work</vt:lpstr>
      <vt:lpstr>#3</vt:lpstr>
      <vt:lpstr>#6</vt:lpstr>
      <vt:lpstr>PowerPoint Presentation</vt:lpstr>
      <vt:lpstr>Taylor Polynomial of Degree n Approximating f(x) for x near 0</vt:lpstr>
      <vt:lpstr>Tangent Line Approximation</vt:lpstr>
      <vt:lpstr>Representing a Function as a Power Series</vt:lpstr>
    </vt:vector>
  </TitlesOfParts>
  <Company>USAFA/DFMS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Microsoft Office User</cp:lastModifiedBy>
  <cp:revision>389</cp:revision>
  <dcterms:created xsi:type="dcterms:W3CDTF">2012-07-23T15:58:59Z</dcterms:created>
  <dcterms:modified xsi:type="dcterms:W3CDTF">2015-04-12T18:31:18Z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5a6287c9-a877-44e4-acf2-1ad0aa3aef7d</vt:lpwstr>
  </property>
</Properties>
</file>